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85"/>
  </p:notesMasterIdLst>
  <p:sldIdLst>
    <p:sldId id="319" r:id="rId3"/>
    <p:sldId id="264" r:id="rId4"/>
    <p:sldId id="258" r:id="rId5"/>
    <p:sldId id="286" r:id="rId6"/>
    <p:sldId id="606" r:id="rId7"/>
    <p:sldId id="607" r:id="rId8"/>
    <p:sldId id="608" r:id="rId9"/>
    <p:sldId id="609" r:id="rId10"/>
    <p:sldId id="677" r:id="rId11"/>
    <p:sldId id="678" r:id="rId12"/>
    <p:sldId id="675" r:id="rId13"/>
    <p:sldId id="610" r:id="rId14"/>
    <p:sldId id="611" r:id="rId15"/>
    <p:sldId id="612" r:id="rId16"/>
    <p:sldId id="613" r:id="rId17"/>
    <p:sldId id="614" r:id="rId18"/>
    <p:sldId id="615" r:id="rId19"/>
    <p:sldId id="616" r:id="rId20"/>
    <p:sldId id="617" r:id="rId21"/>
    <p:sldId id="626" r:id="rId22"/>
    <p:sldId id="619" r:id="rId23"/>
    <p:sldId id="621" r:id="rId24"/>
    <p:sldId id="620" r:id="rId25"/>
    <p:sldId id="622" r:id="rId26"/>
    <p:sldId id="623" r:id="rId27"/>
    <p:sldId id="624" r:id="rId28"/>
    <p:sldId id="633" r:id="rId29"/>
    <p:sldId id="679" r:id="rId30"/>
    <p:sldId id="680" r:id="rId31"/>
    <p:sldId id="676" r:id="rId32"/>
    <p:sldId id="629" r:id="rId33"/>
    <p:sldId id="630" r:id="rId34"/>
    <p:sldId id="618" r:id="rId35"/>
    <p:sldId id="627" r:id="rId36"/>
    <p:sldId id="628" r:id="rId37"/>
    <p:sldId id="625" r:id="rId38"/>
    <p:sldId id="632" r:id="rId39"/>
    <p:sldId id="634" r:id="rId40"/>
    <p:sldId id="635" r:id="rId41"/>
    <p:sldId id="637" r:id="rId42"/>
    <p:sldId id="655" r:id="rId43"/>
    <p:sldId id="639" r:id="rId44"/>
    <p:sldId id="638" r:id="rId45"/>
    <p:sldId id="640" r:id="rId46"/>
    <p:sldId id="641" r:id="rId47"/>
    <p:sldId id="644" r:id="rId48"/>
    <p:sldId id="645" r:id="rId49"/>
    <p:sldId id="646" r:id="rId50"/>
    <p:sldId id="647" r:id="rId51"/>
    <p:sldId id="648" r:id="rId52"/>
    <p:sldId id="649" r:id="rId53"/>
    <p:sldId id="650" r:id="rId54"/>
    <p:sldId id="651" r:id="rId55"/>
    <p:sldId id="643" r:id="rId56"/>
    <p:sldId id="652" r:id="rId57"/>
    <p:sldId id="653" r:id="rId58"/>
    <p:sldId id="656" r:id="rId59"/>
    <p:sldId id="657" r:id="rId60"/>
    <p:sldId id="658" r:id="rId61"/>
    <p:sldId id="659" r:id="rId62"/>
    <p:sldId id="660" r:id="rId63"/>
    <p:sldId id="661" r:id="rId64"/>
    <p:sldId id="662" r:id="rId65"/>
    <p:sldId id="631" r:id="rId66"/>
    <p:sldId id="663" r:id="rId67"/>
    <p:sldId id="664" r:id="rId68"/>
    <p:sldId id="665" r:id="rId69"/>
    <p:sldId id="666" r:id="rId70"/>
    <p:sldId id="667" r:id="rId71"/>
    <p:sldId id="668" r:id="rId72"/>
    <p:sldId id="669" r:id="rId73"/>
    <p:sldId id="670" r:id="rId74"/>
    <p:sldId id="681" r:id="rId75"/>
    <p:sldId id="682" r:id="rId76"/>
    <p:sldId id="683" r:id="rId77"/>
    <p:sldId id="636" r:id="rId78"/>
    <p:sldId id="671" r:id="rId79"/>
    <p:sldId id="672" r:id="rId80"/>
    <p:sldId id="673" r:id="rId81"/>
    <p:sldId id="674" r:id="rId82"/>
    <p:sldId id="317" r:id="rId83"/>
    <p:sldId id="276" r:id="rId84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4" orient="horz" pos="2869" userDrawn="1">
          <p15:clr>
            <a:srgbClr val="A4A3A4"/>
          </p15:clr>
        </p15:guide>
        <p15:guide id="5" orient="horz" pos="5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C5C"/>
    <a:srgbClr val="FF417F"/>
    <a:srgbClr val="FF598F"/>
    <a:srgbClr val="FF73A0"/>
    <a:srgbClr val="FF8AB0"/>
    <a:srgbClr val="FFA2BF"/>
    <a:srgbClr val="FFB9CF"/>
    <a:srgbClr val="ED145B"/>
    <a:srgbClr val="797979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74" autoAdjust="0"/>
  </p:normalViewPr>
  <p:slideViewPr>
    <p:cSldViewPr snapToGrid="0" snapToObjects="1">
      <p:cViewPr varScale="1">
        <p:scale>
          <a:sx n="109" d="100"/>
          <a:sy n="109" d="100"/>
        </p:scale>
        <p:origin x="634" y="77"/>
      </p:cViewPr>
      <p:guideLst>
        <p:guide pos="2880"/>
        <p:guide orient="horz" pos="2869"/>
        <p:guide orient="horz" pos="5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25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06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10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27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51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42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38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23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95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81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52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59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55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97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96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9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03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22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52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01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01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25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36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6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44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098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88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23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26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677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90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44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86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210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155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124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627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931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304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467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828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22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488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385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070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665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234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036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671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273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118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14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30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64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557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110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517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186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691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57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203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65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002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65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3846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380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493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706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0660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851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924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646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18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87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925"/>
            <a:ext cx="2057400" cy="329751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925"/>
            <a:ext cx="6019800" cy="32975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30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8828D-4EAE-482D-B89B-2085EB258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963"/>
            <a:ext cx="6858000" cy="179228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41F7FC-C9FF-42EC-86AB-82F2CA512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3513"/>
            <a:ext cx="6858000" cy="1243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A09079-3F9B-40B3-936E-8BDB4335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04/02/2021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914D4E-69B2-4A16-B78C-9E2003711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7D704D-7E44-4FFE-A332-21D90099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291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E24C0-7F95-45D7-B355-CDFA73B8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8FED99-C212-4337-8EDB-0FF38A9BD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7E710F-8B6D-4C68-92A7-516415E6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04/02/2021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FB803D-CC9A-46D4-922A-A28978C9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4BFAD8-A991-4B9F-8C62-AA72CB3D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7473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9A4AB-BFC3-4657-8697-27C00D9F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15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4FD7ED-2800-4F0B-8CB3-850F81A46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4875"/>
            <a:ext cx="7886700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BFA77F-2E2E-436A-A429-DC7E0026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04/02/2021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D28FA6-38D3-478A-917D-DC65091E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AC5E8E-81D0-4642-949C-2C3DC2BA6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672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33AD2-9993-4A79-A66D-4CFF978A7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E0145E-C450-4FC2-9891-83B4EDDA0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751463-ECFA-40B3-9764-60BCD61C7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470B0D-5E3F-46E1-8D1C-5B7137BEEA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04/02/2021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53AB05-FE4B-4C04-904F-CD483F44B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0CD0AC-F762-4EB9-B2FA-9CBA3E7A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182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EFAAC-7493-4E3F-BA64-68A994316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BF49BD-8DB3-4DF0-B72F-D87F7F752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2063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E69E88F-0124-4681-A5C7-B23606718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81188"/>
            <a:ext cx="3868737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984AA8-3E4A-4A6E-9AB7-2DD4C6304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2063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19D375D-D880-410A-97DF-402A5D99BA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81188"/>
            <a:ext cx="3887788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386500-DC9B-468D-BAB8-EB1664C397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04/02/2021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B63930-DEC9-41E7-97C3-96C6E7DC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11BD4E6-7A8B-4CEB-A565-B4019FBDA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1696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5F1F0-EDA5-47DB-B56E-4C4A3CB5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54C7B34-5145-4393-A603-CB41085184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04/02/2021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0815348-95EE-4B71-BB5B-88ECA6A7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999CDF3-3921-4E91-A862-D70D05D1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543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4C03A15-3C74-45DE-84B5-2D331297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04/02/2021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D7D7960-7D8F-48D4-87F8-D78EFE54B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C37739-7EE3-4CE5-A91B-93B44786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925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47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756D4-6BA6-41F5-80CA-5F5019C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4BBF73-E529-46B1-82C4-FDDD3CB47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CB0C2D-7C05-417C-91B6-3148CCDD2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5F9FF4-C9FE-49D4-953F-B95C9568A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04/02/2021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94E424-CDC7-4D86-A639-1BDD5F79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1805D9-0A9A-4A87-A06B-49F01D76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212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F186A-8529-4BC9-9F70-C80DD493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24093AE-8C25-4FAC-8DE9-E662E66DC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65D921-A9E0-464A-B9DE-5930B19DD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A306BC-E950-4783-A10B-0EA33873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04/02/2021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46284F-2F6B-40C1-84B9-ACA25C3DD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1B10997-CAE1-463B-915D-77C873A07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2672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CFDC9-4562-488C-B88A-54F8A0F44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FF3402B-9D21-4D43-BC46-E8E66DDC6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B26E7A-A9C8-4F6E-BF24-FCA255848D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04/02/2021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3D85FE-79BA-407D-940D-F517C94FC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B3F828-092B-40CD-82B3-A38AF3A4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83043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AB9DB8-7FEC-4511-A25D-CBE4DDC71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624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A1A027E-D35E-4865-9B73-E6824034D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62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3228CA-DEFD-477F-8730-2461B8EE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952F3B33-FA51-4967-BBF6-D9A6177F1146}" type="datetimeFigureOut">
              <a:rPr lang="pt-BR" smtClean="0"/>
              <a:t>04/02/2021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895BB5-FB17-4618-A8F2-1277E16D1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8BD16D-5956-41FB-9CAA-0F486450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7313953A-707A-4061-8C2A-AC2F3F020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42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42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2401"/>
            <a:ext cx="4041775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2667"/>
            <a:ext cx="4041775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8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978"/>
            <a:ext cx="3008313" cy="87234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7323"/>
            <a:ext cx="3008313" cy="3521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1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2"/>
            <a:ext cx="5486400" cy="60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0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48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13F6F705-F7BD-4FF1-86C6-D95A9A71B04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0D4D23D-465C-4F13-9A4E-B539B18B3203}"/>
              </a:ext>
            </a:extLst>
          </p:cNvPr>
          <p:cNvSpPr/>
          <p:nvPr userDrawn="1"/>
        </p:nvSpPr>
        <p:spPr>
          <a:xfrm>
            <a:off x="1031132" y="1368357"/>
            <a:ext cx="188068" cy="188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877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JAVA WEB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Medium"/>
            </a:endParaRP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MÓDULO 5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265FC28-AA8E-4F42-9ABD-814BDB086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13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4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DC14DB0-6FC9-4AED-AF7E-7602971DCF4C}"/>
              </a:ext>
            </a:extLst>
          </p:cNvPr>
          <p:cNvSpPr txBox="1"/>
          <p:nvPr/>
        </p:nvSpPr>
        <p:spPr>
          <a:xfrm>
            <a:off x="4572000" y="1352945"/>
            <a:ext cx="2890684" cy="120359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Aprendendo Java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Niemeyer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Kundsen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Editora Campos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E9DEA49-85A5-4D30-A80C-08903984A5D0}"/>
              </a:ext>
            </a:extLst>
          </p:cNvPr>
          <p:cNvGrpSpPr/>
          <p:nvPr/>
        </p:nvGrpSpPr>
        <p:grpSpPr>
          <a:xfrm>
            <a:off x="828490" y="1010264"/>
            <a:ext cx="3460902" cy="3487993"/>
            <a:chOff x="344951" y="925105"/>
            <a:chExt cx="4155631" cy="4188161"/>
          </a:xfrm>
        </p:grpSpPr>
        <p:pic>
          <p:nvPicPr>
            <p:cNvPr id="7" name="Picture 3" descr="caomputador.png">
              <a:extLst>
                <a:ext uri="{FF2B5EF4-FFF2-40B4-BE49-F238E27FC236}">
                  <a16:creationId xmlns:a16="http://schemas.microsoft.com/office/drawing/2014/main" id="{13D7A116-1716-480E-8B3C-7AAF5074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</p:spPr>
        </p:pic>
        <p:pic>
          <p:nvPicPr>
            <p:cNvPr id="9" name="Picture 4" descr="chicara.png">
              <a:extLst>
                <a:ext uri="{FF2B5EF4-FFF2-40B4-BE49-F238E27FC236}">
                  <a16:creationId xmlns:a16="http://schemas.microsoft.com/office/drawing/2014/main" id="{30331B6A-E3AE-4134-AB23-347A4074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</p:spPr>
        </p:pic>
        <p:pic>
          <p:nvPicPr>
            <p:cNvPr id="10" name="Picture 6" descr="livros.png">
              <a:extLst>
                <a:ext uri="{FF2B5EF4-FFF2-40B4-BE49-F238E27FC236}">
                  <a16:creationId xmlns:a16="http://schemas.microsoft.com/office/drawing/2014/main" id="{265F6915-3435-4375-91B0-1F1431C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</p:spPr>
        </p:pic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0E988961-634F-4D72-88F7-034BFAC9193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5761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2. PREPARANDO O</a:t>
            </a:r>
            <a:endParaRPr lang="en-US" sz="3500" dirty="0">
              <a:solidFill>
                <a:srgbClr val="91A3AD"/>
              </a:solidFill>
              <a:latin typeface="Gotham HTF Medium"/>
              <a:cs typeface="Gotham HTF Medium"/>
            </a:endParaRP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BACKEND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0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novo diretório para a sua nova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workspace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., e abra no Eclipse. 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B8125CD-01C6-411B-B979-15ACDBFAE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662" y="1983545"/>
            <a:ext cx="2582676" cy="283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7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Acesse o 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Spring </a:t>
            </a:r>
            <a:r>
              <a:rPr lang="pt-B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Initializr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conforme link abaixo, e configure conforme o slide a seguir: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13B5809-F33E-44D0-B75D-89C6948B6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833" y="1809530"/>
            <a:ext cx="5676137" cy="2782960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22697189-D45A-4A4C-BC43-D6B71D2AAE51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081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0FFAD4DB-6479-4411-A75E-00A94B25DE71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PROJETO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WEB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PREPARANDO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8A089D-B9DB-4B3C-BBE8-8199C5195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02"/>
            <a:ext cx="9144000" cy="506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5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</a:t>
            </a: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Spring </a:t>
            </a:r>
            <a:r>
              <a:rPr lang="pt-B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Initializr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irá gerar um arquivo “zip”:  você deve: </a:t>
            </a:r>
          </a:p>
          <a:p>
            <a:pPr marL="171450" lvl="1" indent="-171450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extrair o arquivo zip</a:t>
            </a:r>
          </a:p>
          <a:p>
            <a:pPr marL="171450" lvl="1" indent="-171450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Recortar a pasta gerada</a:t>
            </a:r>
          </a:p>
          <a:p>
            <a:pPr marL="171450" lvl="1" indent="-171450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Colar dentro da sua pasta da nova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workspace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5663B734-15E9-48FD-B723-3A08B58923D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835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</a:t>
            </a: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Spring </a:t>
            </a:r>
            <a:r>
              <a:rPr lang="pt-B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Initializr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irá gerar um arquivo “zip”:  você deve: </a:t>
            </a:r>
          </a:p>
          <a:p>
            <a:pPr marL="171450" lvl="1" indent="-171450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extrair o arquivo zip</a:t>
            </a:r>
          </a:p>
          <a:p>
            <a:pPr marL="171450" lvl="1" indent="-171450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Recortar a pasta gerada</a:t>
            </a:r>
          </a:p>
          <a:p>
            <a:pPr marL="171450" lvl="1" indent="-171450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Colar dentro da sua pasta da nova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workspace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171450" lvl="1" indent="-171450">
              <a:lnSpc>
                <a:spcPct val="150000"/>
              </a:lnSpc>
              <a:buClr>
                <a:srgbClr val="ED145B"/>
              </a:buClr>
              <a:buSzPct val="80000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Volte para o Eclipse para importarmos o projeto copiado.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FC2314F2-548F-4C83-9CF2-3952F876669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318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08B0FBF-F844-4943-BE91-C49D4F61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654" y="1322363"/>
            <a:ext cx="6546691" cy="3100615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AAA18CF3-172D-453C-A4C1-96BAD6A52B8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23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D792CBA-6902-418C-9967-40C8F9AE3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1" y="1069144"/>
            <a:ext cx="2837702" cy="288387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B238C3E-9FF3-4D29-AAD3-39B5C996B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420" y="2574131"/>
            <a:ext cx="5232579" cy="2115186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C6BC75CA-0FB8-4554-B686-6CA343FAEA57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9801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1194619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pacote chamado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conforme apresentado abaixo: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59BE450-BC25-44E8-87F0-328BD8D66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02" y="1695418"/>
            <a:ext cx="3601898" cy="3037194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E08DDE60-50FA-4524-8D8A-2C378E38F40E}"/>
              </a:ext>
            </a:extLst>
          </p:cNvPr>
          <p:cNvGrpSpPr/>
          <p:nvPr/>
        </p:nvGrpSpPr>
        <p:grpSpPr>
          <a:xfrm>
            <a:off x="4572000" y="2346611"/>
            <a:ext cx="4266015" cy="2697356"/>
            <a:chOff x="4572000" y="2346611"/>
            <a:chExt cx="4266015" cy="269735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E7BA6F1-0398-463C-9739-4C472FB67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2346611"/>
              <a:ext cx="4266015" cy="1567632"/>
            </a:xfrm>
            <a:prstGeom prst="rect">
              <a:avLst/>
            </a:prstGeom>
          </p:spPr>
        </p:pic>
        <p:sp>
          <p:nvSpPr>
            <p:cNvPr id="8" name="Fluxograma: Disco Magnético 7">
              <a:extLst>
                <a:ext uri="{FF2B5EF4-FFF2-40B4-BE49-F238E27FC236}">
                  <a16:creationId xmlns:a16="http://schemas.microsoft.com/office/drawing/2014/main" id="{4BC094E6-EE6F-4299-8A54-24C579582171}"/>
                </a:ext>
              </a:extLst>
            </p:cNvPr>
            <p:cNvSpPr/>
            <p:nvPr/>
          </p:nvSpPr>
          <p:spPr>
            <a:xfrm>
              <a:off x="7349460" y="4475916"/>
              <a:ext cx="1216855" cy="5680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eta: de Cima para Baixo 8">
              <a:extLst>
                <a:ext uri="{FF2B5EF4-FFF2-40B4-BE49-F238E27FC236}">
                  <a16:creationId xmlns:a16="http://schemas.microsoft.com/office/drawing/2014/main" id="{8ADDA5FA-0717-4C9F-AA23-7BB685534E00}"/>
                </a:ext>
              </a:extLst>
            </p:cNvPr>
            <p:cNvSpPr/>
            <p:nvPr/>
          </p:nvSpPr>
          <p:spPr>
            <a:xfrm>
              <a:off x="7800535" y="3953644"/>
              <a:ext cx="333200" cy="488892"/>
            </a:xfrm>
            <a:prstGeom prst="up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59">
            <a:extLst>
              <a:ext uri="{FF2B5EF4-FFF2-40B4-BE49-F238E27FC236}">
                <a16:creationId xmlns:a16="http://schemas.microsoft.com/office/drawing/2014/main" id="{51227E79-5958-424D-B531-8956E3C48AB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185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59">
            <a:extLst>
              <a:ext uri="{FF2B5EF4-FFF2-40B4-BE49-F238E27FC236}">
                <a16:creationId xmlns:a16="http://schemas.microsoft.com/office/drawing/2014/main" id="{467E693D-A804-400A-94F8-8317650F103A}"/>
              </a:ext>
            </a:extLst>
          </p:cNvPr>
          <p:cNvSpPr txBox="1"/>
          <p:nvPr/>
        </p:nvSpPr>
        <p:spPr>
          <a:xfrm>
            <a:off x="936052" y="555773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AGENDA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34" name="Espaço Reservado para Conteúdo 2">
            <a:extLst>
              <a:ext uri="{FF2B5EF4-FFF2-40B4-BE49-F238E27FC236}">
                <a16:creationId xmlns:a16="http://schemas.microsoft.com/office/drawing/2014/main" id="{477017B9-E54B-481D-969B-6283CDC7D424}"/>
              </a:ext>
            </a:extLst>
          </p:cNvPr>
          <p:cNvSpPr txBox="1">
            <a:spLocks/>
          </p:cNvSpPr>
          <p:nvPr/>
        </p:nvSpPr>
        <p:spPr>
          <a:xfrm>
            <a:off x="1525869" y="1344611"/>
            <a:ext cx="4642883" cy="402099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</a:rPr>
              <a:t>PROJETO WEB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2C0A5C1-5ED2-4ACE-9476-9AF13C4B0678}"/>
              </a:ext>
            </a:extLst>
          </p:cNvPr>
          <p:cNvSpPr/>
          <p:nvPr/>
        </p:nvSpPr>
        <p:spPr>
          <a:xfrm>
            <a:off x="1525868" y="2107978"/>
            <a:ext cx="58536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PREPARANDO O BACKEND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Gotham HTF Light" pitchFamily="50" charset="0"/>
              <a:ea typeface="ＭＳ Ｐゴシック" charset="0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FC48DC00-3092-4F5B-B4D7-E5C796D65779}"/>
              </a:ext>
            </a:extLst>
          </p:cNvPr>
          <p:cNvSpPr/>
          <p:nvPr/>
        </p:nvSpPr>
        <p:spPr>
          <a:xfrm>
            <a:off x="1525867" y="2743468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ＭＳ Ｐゴシック" charset="0"/>
              </a:rPr>
              <a:t>JPA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CB70A736-686B-4962-8E8A-5E64C23801DE}"/>
              </a:ext>
            </a:extLst>
          </p:cNvPr>
          <p:cNvSpPr/>
          <p:nvPr/>
        </p:nvSpPr>
        <p:spPr>
          <a:xfrm>
            <a:off x="1001595" y="1352228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1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856E1D1E-6E55-4DAE-B489-51082504ED80}"/>
              </a:ext>
            </a:extLst>
          </p:cNvPr>
          <p:cNvSpPr/>
          <p:nvPr/>
        </p:nvSpPr>
        <p:spPr>
          <a:xfrm>
            <a:off x="993646" y="2029499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350" b="1" dirty="0">
                <a:solidFill>
                  <a:prstClr val="white"/>
                </a:solidFill>
                <a:latin typeface="Gotham HTF" pitchFamily="50" charset="0"/>
                <a:ea typeface="Roboto" pitchFamily="2" charset="0"/>
              </a:rPr>
              <a:t>2</a:t>
            </a:r>
            <a:endParaRPr kumimoji="0" lang="pt-BR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HTF" pitchFamily="50" charset="0"/>
              <a:ea typeface="Roboto" pitchFamily="2" charset="0"/>
            </a:endParaRP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3C02E2C3-5DC0-490B-8D25-FF928E4E2107}"/>
              </a:ext>
            </a:extLst>
          </p:cNvPr>
          <p:cNvSpPr/>
          <p:nvPr/>
        </p:nvSpPr>
        <p:spPr>
          <a:xfrm>
            <a:off x="993646" y="2658273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3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49A5A6B-23CB-48E0-90DF-0256A2AA7E8F}"/>
              </a:ext>
            </a:extLst>
          </p:cNvPr>
          <p:cNvSpPr/>
          <p:nvPr/>
        </p:nvSpPr>
        <p:spPr>
          <a:xfrm>
            <a:off x="1533816" y="3427832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</a:rPr>
              <a:t>DESCANSO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1097913-73CE-4BAF-8709-E15B3BDAFAFA}"/>
              </a:ext>
            </a:extLst>
          </p:cNvPr>
          <p:cNvSpPr/>
          <p:nvPr/>
        </p:nvSpPr>
        <p:spPr>
          <a:xfrm>
            <a:off x="1001595" y="3342637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025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Dentro do pacote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crie a classe abaixo: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692C3E-BF34-4373-83DD-2B879FC1F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62" y="1484141"/>
            <a:ext cx="8217876" cy="2980053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EA6516F1-472C-4128-882A-871CF3C9050E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74504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executar o nosso projeto: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12A8324-0EE9-4886-802E-FE2FA2509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65" y="1413804"/>
            <a:ext cx="3997833" cy="325615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D022944-A9FC-426D-9BBF-FFB50E2D4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311" y="1625919"/>
            <a:ext cx="3275936" cy="2717603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78060027-3A5A-469F-BE12-B90CBA66487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Visualizando o resultado: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testar alguns comandos, usando um programa chamado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B7710D-F85C-49B1-B5E3-90D4817A8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65" y="1434837"/>
            <a:ext cx="7496175" cy="1228725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6B99F71A-A007-4C69-AB9B-346416260A54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06708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Faça o download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execute e registre-se para que possa ter acesso.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EE93C87-2886-4DD7-B7D0-E323B2D21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760" y="1758607"/>
            <a:ext cx="5095427" cy="2032636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6C5EDFFC-347A-4313-A8E0-304D709DC9C3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024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tela apresentada será a seguinte: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3259C60-353F-4B1B-8A1D-5FBD3F457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542" y="1411100"/>
            <a:ext cx="5862916" cy="3645722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8A2BCEE9-484F-4772-8322-C1D7D1D906BA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02335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Clique no botão “criar”, conforme apresentado abaixo: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924A58-3573-4BE1-98B9-E8A7DE83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21" y="1507794"/>
            <a:ext cx="5352757" cy="3345045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E8C2B51C-579C-41E8-9C4B-71AD47D69CD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69265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Teste a sua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9FABF58-1159-4800-A806-2EF540084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468" y="1315329"/>
            <a:ext cx="5900849" cy="3692256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76609FCC-BD5F-430F-91ED-8932E8959404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669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Volte para a classe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PrimeiraController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 e altere a mensagem 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return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conforme apresentado abaixo. </a:t>
            </a:r>
            <a:r>
              <a:rPr lang="pt-BR" sz="1400" dirty="0">
                <a:solidFill>
                  <a:srgbClr val="FF0000"/>
                </a:solidFill>
                <a:latin typeface="Gotham HTF Light" pitchFamily="50" charset="0"/>
              </a:rPr>
              <a:t>SOMENTE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salve o projeto, </a:t>
            </a:r>
            <a:r>
              <a:rPr lang="pt-BR" sz="1400" dirty="0">
                <a:solidFill>
                  <a:srgbClr val="FF0000"/>
                </a:solidFill>
                <a:latin typeface="Gotham HTF Light" pitchFamily="50" charset="0"/>
              </a:rPr>
              <a:t>NÃO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execute: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Execute sua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novamente no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e repare que a atualização já foi feita!!!!!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5965EE-76B8-46BE-8E59-2409B5211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621" y="1743819"/>
            <a:ext cx="5228757" cy="2040161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1E52BEAB-5B9C-4DF4-8E8C-931CC1FA0FAB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PREPARANDO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 O BACKEND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053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67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DC14DB0-6FC9-4AED-AF7E-7602971DCF4C}"/>
              </a:ext>
            </a:extLst>
          </p:cNvPr>
          <p:cNvSpPr txBox="1"/>
          <p:nvPr/>
        </p:nvSpPr>
        <p:spPr>
          <a:xfrm>
            <a:off x="4572000" y="1352945"/>
            <a:ext cx="2890684" cy="120359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Aprendendo Java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Niemeyer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Kundsen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Editora Campos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E9DEA49-85A5-4D30-A80C-08903984A5D0}"/>
              </a:ext>
            </a:extLst>
          </p:cNvPr>
          <p:cNvGrpSpPr/>
          <p:nvPr/>
        </p:nvGrpSpPr>
        <p:grpSpPr>
          <a:xfrm>
            <a:off x="828490" y="1010264"/>
            <a:ext cx="3460902" cy="3487993"/>
            <a:chOff x="344951" y="925105"/>
            <a:chExt cx="4155631" cy="4188161"/>
          </a:xfrm>
        </p:grpSpPr>
        <p:pic>
          <p:nvPicPr>
            <p:cNvPr id="7" name="Picture 3" descr="caomputador.png">
              <a:extLst>
                <a:ext uri="{FF2B5EF4-FFF2-40B4-BE49-F238E27FC236}">
                  <a16:creationId xmlns:a16="http://schemas.microsoft.com/office/drawing/2014/main" id="{13D7A116-1716-480E-8B3C-7AAF5074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</p:spPr>
        </p:pic>
        <p:pic>
          <p:nvPicPr>
            <p:cNvPr id="9" name="Picture 4" descr="chicara.png">
              <a:extLst>
                <a:ext uri="{FF2B5EF4-FFF2-40B4-BE49-F238E27FC236}">
                  <a16:creationId xmlns:a16="http://schemas.microsoft.com/office/drawing/2014/main" id="{30331B6A-E3AE-4134-AB23-347A4074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</p:spPr>
        </p:pic>
        <p:pic>
          <p:nvPicPr>
            <p:cNvPr id="10" name="Picture 6" descr="livros.png">
              <a:extLst>
                <a:ext uri="{FF2B5EF4-FFF2-40B4-BE49-F238E27FC236}">
                  <a16:creationId xmlns:a16="http://schemas.microsoft.com/office/drawing/2014/main" id="{265F6915-3435-4375-91B0-1F1431C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</p:spPr>
        </p:pic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0E988961-634F-4D72-88F7-034BFAC9193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64806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1. PROJETO</a:t>
            </a:r>
            <a:endParaRPr lang="en-US" sz="3500" dirty="0">
              <a:solidFill>
                <a:srgbClr val="91A3AD"/>
              </a:solidFill>
              <a:latin typeface="Gotham HTF Medium"/>
              <a:cs typeface="Gotham HTF Medium"/>
            </a:endParaRP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WEB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3. JP</a:t>
            </a:r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A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8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63058FE-0FB1-40B5-8ADB-498DA741B45C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JPA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JPA define uma interface comum para persistência de dados do Java EE;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Oferece uma especificação padrão para mapeamento objeto relacional para objetos Java simples, através de anotações;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 ser utilizado de forma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standalone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com Java SE;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Exemplos de implementações: –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Hibernate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http://www.hibernate.org/ – </a:t>
            </a:r>
            <a:r>
              <a:rPr lang="pt-B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Toplink</a:t>
            </a:r>
            <a:endParaRPr lang="pt-BR" sz="1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https://www.oracle.com/technetwork/middleware/toplink/overview/index.html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endParaRPr lang="pt-BR" sz="1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FAE1157-CD22-4604-BA77-4FC6FECA3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82" y="3573193"/>
            <a:ext cx="2822375" cy="1443019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F59F3C12-8A43-49FD-B82D-992E2A304D03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794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63058FE-0FB1-40B5-8ADB-498DA741B45C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JPA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possível utilizar o JPA em todos os projetos Java, em conjunto com outros frameworks Java, do Java EE ou não;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Dessa forma, o JPA se encaixa em projetos web com JSP,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Servlets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JSF, Spring MVC.. É utilizado também em projetos Desktop, Console e etc..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endParaRPr lang="pt-BR" sz="1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123E14-BE4C-4C41-9284-20153BF58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55" y="2778369"/>
            <a:ext cx="3682876" cy="2234162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43548026-5461-4517-B245-F02C663A26C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176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0FFAD4DB-6479-4411-A75E-00A94B25DE71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Anotações –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São textos inseridos diretamente no código fonte, que expressam informações complementares sobre uma classe, seus métodos, atributos e etc..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Tais informações podem ser acessadas via API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Reflection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por elementos fora do código fonte, por exemplo, APIs de persistência;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Disponíveis no Java 5 (JSR-175);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Pode-se criar novas anotações a qualquer momento, sendo um processo bastante simples;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Alternativa aos descritores de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deployment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(XML);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91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1046907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Anotações –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Podem ser inseridos antes da declaração de pacotes, classes, interfaces, métodos ou atributos;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Iniciam com um “@”;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Uma anotação tem efeito sobre o próximo elemento na sequência de sua declaração;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Mais de uma anotação pode ser aplicada a um mesmo elemento do código (classe, método, propriedade, etc...);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Podem ter parâmetros na forma (param1=“valor”, param2=“valor”, ...);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0B92448-0498-44E6-906E-B1161C4E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692" y="115246"/>
            <a:ext cx="3001767" cy="1250385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C0A41F62-193E-4744-AC86-CBCA811272D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45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1046907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Anotações Nativas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@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Override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- Indica que o método anotado sobrescreve um método da superclasse;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@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Deprecated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- Indica que um método está obsoleto e não deve ser utilizado;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@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SuppressWarnings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tipoAlerta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- Desativa os alertas onde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tipoAlerta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pode ser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all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“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cast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”,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null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etc...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0B92448-0498-44E6-906E-B1161C4E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692" y="115246"/>
            <a:ext cx="3001767" cy="1250385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A95BFCA3-E512-4C61-AABA-2D9BD1E079D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192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63760AC-D249-4124-9899-1A0E004E0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1" y="1026483"/>
            <a:ext cx="6969423" cy="3861527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1A7521CC-9EB6-4FB3-85B5-E3C02764EE8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90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Obetivo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agora: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Criar um CRUD (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Create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–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Read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– Update – Delete) completo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Backend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para login de usuário, via formulário (POST)</a:t>
            </a:r>
          </a:p>
          <a:p>
            <a:pPr lvl="2">
              <a:lnSpc>
                <a:spcPct val="150000"/>
              </a:lnSpc>
              <a:buClr>
                <a:srgbClr val="ED145B"/>
              </a:buClr>
            </a:pP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Endpoint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localhost:8080/login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Backend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para:</a:t>
            </a:r>
          </a:p>
          <a:p>
            <a:pPr lvl="2"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Recuperar um item</a:t>
            </a:r>
          </a:p>
          <a:p>
            <a:pPr lvl="2"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Recuperar uma lista de itens</a:t>
            </a:r>
          </a:p>
          <a:p>
            <a:pPr lvl="2">
              <a:lnSpc>
                <a:spcPct val="150000"/>
              </a:lnSpc>
              <a:buClr>
                <a:srgbClr val="ED145B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Incluir um novo item </a:t>
            </a: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469610D2-9410-419B-AF46-12679719EEAB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247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0FFAD4DB-6479-4411-A75E-00A94B25DE71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iniciar um novo projeto: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AD9B9E0-E8EB-4B66-9550-E2C1B237C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65" y="1563773"/>
            <a:ext cx="6909847" cy="335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3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130716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Extraia o arquivo zip.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Copie a pasta extraída para o diretório da nossa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workspace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“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wsweb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”.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Abra o Eclipse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Importe o projeto como um projeto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Maven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no Eclipse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7BC0B9BA-155D-44B7-9449-D33AC2F88DDE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41340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PROJETO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WEB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1FC4AE3-58F4-4C46-9C91-A6E21DAC1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775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97935B5-F389-4193-9CD8-6EB6579410BB}"/>
              </a:ext>
            </a:extLst>
          </p:cNvPr>
          <p:cNvSpPr txBox="1"/>
          <p:nvPr/>
        </p:nvSpPr>
        <p:spPr>
          <a:xfrm>
            <a:off x="7251895" y="4768424"/>
            <a:ext cx="201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Prof. Isidro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12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130716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 volta ao Eclipse, projeto Aula: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744176-B9A8-4415-BE9E-200C05FB5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860"/>
          <a:stretch/>
        </p:blipFill>
        <p:spPr>
          <a:xfrm>
            <a:off x="591790" y="1853307"/>
            <a:ext cx="1332006" cy="1441648"/>
          </a:xfrm>
          <a:prstGeom prst="rect">
            <a:avLst/>
          </a:prstGeom>
        </p:spPr>
      </p:pic>
      <p:sp>
        <p:nvSpPr>
          <p:cNvPr id="8" name="TextBox 59">
            <a:extLst>
              <a:ext uri="{FF2B5EF4-FFF2-40B4-BE49-F238E27FC236}">
                <a16:creationId xmlns:a16="http://schemas.microsoft.com/office/drawing/2014/main" id="{66047FC0-DCDF-4DB5-8326-D169CF01FB5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8B674F3-607B-4596-A826-89A748045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771" y="1818746"/>
            <a:ext cx="6875942" cy="24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Altere o arquivo “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application.properties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 (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resources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), conforme abaixo: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F5C82041-82EA-4448-9BD7-E0EB673C2C8A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F14F4D-8C15-4BB7-A6CE-73C08FFBF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55" y="2150254"/>
            <a:ext cx="6843932" cy="23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7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1" y="105394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testar a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conexao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48D389C-EC3C-4E8F-91B9-816D817F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65" y="1588998"/>
            <a:ext cx="3758269" cy="29537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AEAC25D-F03E-45C4-9EA6-1824757F4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971" y="1614869"/>
            <a:ext cx="1974030" cy="1646176"/>
          </a:xfrm>
          <a:prstGeom prst="rect">
            <a:avLst/>
          </a:prstGeom>
        </p:spPr>
      </p:pic>
      <p:sp>
        <p:nvSpPr>
          <p:cNvPr id="8" name="TextBox 59">
            <a:extLst>
              <a:ext uri="{FF2B5EF4-FFF2-40B4-BE49-F238E27FC236}">
                <a16:creationId xmlns:a16="http://schemas.microsoft.com/office/drawing/2014/main" id="{0FFB49C3-6803-4B10-9097-8BA363524014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591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130716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Criaremos os três pacotes abaixo (DAO – Data Access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Object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A820123-3C1C-4CED-8D05-57DDC177C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793" y="2039382"/>
            <a:ext cx="3124200" cy="1895475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EC8306EB-01C8-4BFB-86E0-A4649A003C37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993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criar a classe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Usuario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dentro do pacote modelo: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D103F6B-261F-4BFB-812D-907581CC2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61" y="1487687"/>
            <a:ext cx="5634111" cy="2890163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06FA091C-2CFB-446D-82CF-2852DD3AD679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006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Entity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As anotações da JPA situam-se no pacote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javax.persistence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anotação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Entity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especifica que uma classe é uma entidade;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nome da tabela da entidade será o mesmo da classe com a anotação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Entity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B2FB49-5380-4CD7-AB4A-EEB4F4ABC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3288196"/>
            <a:ext cx="3169626" cy="1665203"/>
          </a:xfrm>
          <a:prstGeom prst="rect">
            <a:avLst/>
          </a:prstGeom>
        </p:spPr>
      </p:pic>
      <p:sp>
        <p:nvSpPr>
          <p:cNvPr id="7" name="TextBox 59">
            <a:extLst>
              <a:ext uri="{FF2B5EF4-FFF2-40B4-BE49-F238E27FC236}">
                <a16:creationId xmlns:a16="http://schemas.microsoft.com/office/drawing/2014/main" id="{BD41B1DA-C00C-4175-8D51-D252D20098F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618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531D0C0-11A9-4BA1-80C8-8E2261782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474" y="2763462"/>
            <a:ext cx="4168432" cy="2189938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Table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possível alterar o nome da tabela associada a entidade através do atributo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name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da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Table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E1DE3E30-2DE7-4B16-BC58-678B968AF9E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70103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@Id: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Define o atributo que representa a chave primária;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As únicas anotações obrigatórias para uma entidade são o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Entity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@Id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C01BEA-178A-445A-8CD4-B85C205DE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114" y="2630658"/>
            <a:ext cx="3010583" cy="2313622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8BAD74C0-DFB4-408D-933A-623A58960DE6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73973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GeneratedValue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Especifica a estratégia de geração de valores automáticos para os atributos;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Normalmente utilizado em conjunto com o atributo anotado com @Id;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Parâmetros: –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generator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nome do gerador de chaves; –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strategy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indica o tipo de estratégia utilizada;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Tipos mais comuns de estratégias de geração: –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GeneratorType.SEQUENCE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baseado em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sequence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; –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GeneratorType.IDENTITY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campos identidade, auto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increment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8950E8E-20A2-4BDC-AC8E-FF94247BC26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624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Column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Especifica a coluna da tabela associada ao atributo da entidade;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Caso não definido, assume-se que a coluna terá o mesmo nome do atributo;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Alguns parâmetros: 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400" dirty="0" err="1">
                <a:solidFill>
                  <a:srgbClr val="FF0C5C"/>
                </a:solidFill>
                <a:latin typeface="Gotham HTF Light" pitchFamily="50" charset="0"/>
              </a:rPr>
              <a:t>Name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- nome da coluna;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400" dirty="0" err="1">
                <a:solidFill>
                  <a:srgbClr val="FF0C5C"/>
                </a:solidFill>
                <a:latin typeface="Gotham HTF Light" pitchFamily="50" charset="0"/>
              </a:rPr>
              <a:t>Nullable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(default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true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- não permite valores nulos; 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400" dirty="0" err="1">
                <a:solidFill>
                  <a:srgbClr val="FF0C5C"/>
                </a:solidFill>
                <a:latin typeface="Gotham HTF Light" pitchFamily="50" charset="0"/>
              </a:rPr>
              <a:t>Insertable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(default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true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- atributo utilizado em operações de INSERT;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400" dirty="0" err="1">
                <a:solidFill>
                  <a:srgbClr val="FF0C5C"/>
                </a:solidFill>
                <a:latin typeface="Gotham HTF Light" pitchFamily="50" charset="0"/>
              </a:rPr>
              <a:t>Updatable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(default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true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- atributo utilizado em operações de UPDATE;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</a:pPr>
            <a:r>
              <a:rPr lang="pt-BR" sz="1400" dirty="0" err="1">
                <a:solidFill>
                  <a:srgbClr val="FF0C5C"/>
                </a:solidFill>
                <a:latin typeface="Gotham HTF Light" pitchFamily="50" charset="0"/>
              </a:rPr>
              <a:t>Length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(default 255) – atributo utilizado para definir o tamanho do campo, aplicado somente para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;</a:t>
            </a:r>
            <a:endParaRPr lang="pt-BR" sz="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796B64CB-55DD-4D4A-8F3A-EB24851FB282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654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Métodos HTTP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PROJETO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WEB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290536-85DB-4B93-B26F-047F244E6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255" y="1665593"/>
            <a:ext cx="3569489" cy="218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0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Column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D1D6FFB-DE3D-4C59-8031-98D87C4F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735" y="1371600"/>
            <a:ext cx="4746578" cy="3635985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98FBCA89-644D-4E4B-9491-483E31CFA5D0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708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Transient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Indica que o atributo não será um campo na tabela;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9CE580B-2922-41C8-885D-F579420B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221" y="1920239"/>
            <a:ext cx="4600140" cy="3157684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8A957589-F37F-4ECA-AB2F-4619A3DF87ED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22634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@Temporal: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Especifica o tipo de dado a ser armazenado em propriedades do tipo Date e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Calendar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através dos parâmetros: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–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TemporalType.TIMESTAMP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data e hora;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–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TemporalType.DATE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somente data;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–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TemporalType.TIME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somente hora;</a:t>
            </a:r>
            <a:endParaRPr lang="pt-BR" sz="11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4CCC26-012B-42F4-8F0E-BE41D70C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263" y="3007813"/>
            <a:ext cx="4363028" cy="2140450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7AC90BE9-F3FD-4916-9441-F5E33133C924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430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Annotation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@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Lob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Permite mapear objetos de grande dimensão para a base de dados. Exemplos: imagens, documentos de texto, planilhas, etc..;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Os bancos de dados oferecem um tipo de dado para tais objetos. Exemplo: BLOB no Oracle/MySQL;</a:t>
            </a:r>
          </a:p>
          <a:p>
            <a:pPr>
              <a:lnSpc>
                <a:spcPct val="150000"/>
              </a:lnSpc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objeto, o atributo mapeado normalmente é do tipo byte[] (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);</a:t>
            </a:r>
            <a:endParaRPr lang="pt-BR" sz="11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24D9D16-B450-45A5-9263-2C8284880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58" y="3345583"/>
            <a:ext cx="2691325" cy="1802680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2E574DE0-243A-490B-BF30-89A39E79DF8B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008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relacionar, o modelo com a tabela: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A0C1DAF-898A-410A-B036-E2D723971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617" y="1417321"/>
            <a:ext cx="5211347" cy="3502817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E01C713D-B693-4AFA-BE8F-01742E45E94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33245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criar, o nosso DAO: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B9F735-1F57-446F-BF7D-1EBB311BB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35" y="1719131"/>
            <a:ext cx="7654320" cy="1965969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2A0CD012-3A1A-47FE-B75D-3267B5E617A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107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criar um “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little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41469A5-DD69-4F87-82EE-0E2BFDA4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614302"/>
            <a:ext cx="7274499" cy="2482366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CBA4E01A-D6A5-479D-8A8F-070C7EB0E32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862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Execute novamente sua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DF06372-3478-429F-A169-76648C314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68" y="1682340"/>
            <a:ext cx="6639958" cy="2571750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D6F46F1F-656A-4090-A732-25D48714957E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532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 executar também através do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0E7CF4-2B3A-4CB4-974D-B923C7A67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852" y="1413803"/>
            <a:ext cx="6531388" cy="3070633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EDE93D03-55C4-4152-8571-87A55C95297E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926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acrescente alguns usuários na sua Tabela e execute novamente sua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81E821D-C428-41B5-976F-F98E362C8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770" y="2042807"/>
            <a:ext cx="3751042" cy="2813282"/>
          </a:xfrm>
          <a:prstGeom prst="rect">
            <a:avLst/>
          </a:prstGeom>
        </p:spPr>
      </p:pic>
      <p:sp>
        <p:nvSpPr>
          <p:cNvPr id="7" name="TextBox 59">
            <a:extLst>
              <a:ext uri="{FF2B5EF4-FFF2-40B4-BE49-F238E27FC236}">
                <a16:creationId xmlns:a16="http://schemas.microsoft.com/office/drawing/2014/main" id="{46B9310E-F314-45F2-898B-90CF7CE5FFE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752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Tecnologia envolvida, qual usar?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PROJETO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WEB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094B51-EDD7-4EFD-B827-6B48EBB7E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259" y="1695156"/>
            <a:ext cx="3023271" cy="302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7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Novo resultado do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8E1BDE3-08E9-42E3-A4ED-DCE2A1BE0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951" y="1350933"/>
            <a:ext cx="5898680" cy="3698855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505446B6-C773-4482-8E49-EE197568D8CB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702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Quando a tabela estava vazia, o protocolo retornava 200 “OK”, o mesmo código quando a tabela estiver cheia. 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Podemos manipular os códigos HTTP a fim de deixarmos nossa aplicação mais robusta e madura. Altere o método para a seguinte forma: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0F2E930-6B7A-424E-8731-F4B110BD1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634" y="2798931"/>
            <a:ext cx="6583313" cy="2054165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0D23E9E1-611F-4B75-AF72-2E4B37D048F8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6343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ele pode dar as duas respostas, quando houver dados em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Usuarios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66C9D97-1A39-4FC3-8219-3AD9AAD58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56" y="1357532"/>
            <a:ext cx="6734648" cy="3695050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6A143AE-FDD2-4694-95F5-1CA303DB2818}"/>
              </a:ext>
            </a:extLst>
          </p:cNvPr>
          <p:cNvCxnSpPr/>
          <p:nvPr/>
        </p:nvCxnSpPr>
        <p:spPr>
          <a:xfrm>
            <a:off x="5711483" y="3249637"/>
            <a:ext cx="5486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9">
            <a:extLst>
              <a:ext uri="{FF2B5EF4-FFF2-40B4-BE49-F238E27FC236}">
                <a16:creationId xmlns:a16="http://schemas.microsoft.com/office/drawing/2014/main" id="{D802AB71-2EB9-48BC-A088-4A7911B4CCC3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79799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29076C6-A9BB-4843-AB85-1CA32FAAB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218" y="1333842"/>
            <a:ext cx="5952028" cy="3720491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 quando não houver dados na tabela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Usuarios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6A143AE-FDD2-4694-95F5-1CA303DB2818}"/>
              </a:ext>
            </a:extLst>
          </p:cNvPr>
          <p:cNvCxnSpPr/>
          <p:nvPr/>
        </p:nvCxnSpPr>
        <p:spPr>
          <a:xfrm>
            <a:off x="5711483" y="3249637"/>
            <a:ext cx="5486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9">
            <a:extLst>
              <a:ext uri="{FF2B5EF4-FFF2-40B4-BE49-F238E27FC236}">
                <a16:creationId xmlns:a16="http://schemas.microsoft.com/office/drawing/2014/main" id="{B1EA6155-7EF3-480D-8FF9-3C3CF8EAB83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26941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2" y="983603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Respostas do protocolo HTTP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8E5135-7EC3-461B-AE9B-D746BDFFC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554" y="1527638"/>
            <a:ext cx="5508308" cy="3064852"/>
          </a:xfrm>
          <a:prstGeom prst="rect">
            <a:avLst/>
          </a:prstGeom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28280474-8603-4AA8-90A6-7ECB447FD003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35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Podemos também definir o status que queremos no retorno, conforme o código demonstra abaixo: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AA2C5C2-9CAB-4490-A3B0-924335261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314" y="1871003"/>
            <a:ext cx="6837371" cy="2822768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36C3CBB7-AA92-4985-A310-CF6E5E6ED4A2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696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para outro método.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313EBFF-C2B1-4367-9B7E-8E35FA62C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26" y="1595948"/>
            <a:ext cx="8173330" cy="2658142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1F4E048E-56AE-4D9C-B781-1E3636F478D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24405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359EF0B-EF14-42E7-8DC3-444476490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594" y="1751428"/>
            <a:ext cx="5196811" cy="3252966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Salve e vamos testar no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(teste com um usuário existente e com um código inválido: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6A143AE-FDD2-4694-95F5-1CA303DB2818}"/>
              </a:ext>
            </a:extLst>
          </p:cNvPr>
          <p:cNvCxnSpPr/>
          <p:nvPr/>
        </p:nvCxnSpPr>
        <p:spPr>
          <a:xfrm>
            <a:off x="5387925" y="3420115"/>
            <a:ext cx="5486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9">
            <a:extLst>
              <a:ext uri="{FF2B5EF4-FFF2-40B4-BE49-F238E27FC236}">
                <a16:creationId xmlns:a16="http://schemas.microsoft.com/office/drawing/2014/main" id="{52FE6DF4-9F8B-4C15-AC56-4D7DB5BDCC7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28868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 se quisermos criar um método que não existe na classe “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CrudRepository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”? 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Let´s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go...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6CEAD6E-5CCF-4503-BA38-6D37465F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66" y="2159793"/>
            <a:ext cx="6829871" cy="828675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4A701E9E-6529-45B0-AA01-0D9B2AF0F820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630E20E-BCDB-441E-90BD-226812525A49}"/>
              </a:ext>
            </a:extLst>
          </p:cNvPr>
          <p:cNvSpPr/>
          <p:nvPr/>
        </p:nvSpPr>
        <p:spPr>
          <a:xfrm>
            <a:off x="878207" y="3178722"/>
            <a:ext cx="7800536" cy="885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2000" dirty="0">
                <a:solidFill>
                  <a:srgbClr val="FF0000"/>
                </a:solidFill>
                <a:latin typeface="Gotham HTF Light" pitchFamily="50" charset="0"/>
              </a:rPr>
              <a:t>Padrões de métodos JPA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600" dirty="0">
                <a:solidFill>
                  <a:srgbClr val="FF0000"/>
                </a:solidFill>
                <a:latin typeface="Gotham HTF Light" pitchFamily="50" charset="0"/>
              </a:rPr>
              <a:t>https://docs.spring.io/spring-data/jpa/docs/current/reference/html/#jpa.query-methods</a:t>
            </a:r>
          </a:p>
        </p:txBody>
      </p:sp>
    </p:spTree>
    <p:extLst>
      <p:ext uri="{BB962C8B-B14F-4D97-AF65-F5344CB8AC3E}">
        <p14:creationId xmlns:p14="http://schemas.microsoft.com/office/powerpoint/2010/main" val="13752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acrescente o método abaixo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0601B32-888F-4C7D-98F8-57A7FA265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3" y="1609597"/>
            <a:ext cx="7870874" cy="1960000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B2DB59A1-2892-4C9E-88E6-3712B8A90A11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158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Começaremos pelo.....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https://maven.apache.org/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PROJETO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WEB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2FCB07D-408A-44E4-97FA-47DB39627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192" y="2943192"/>
            <a:ext cx="3692987" cy="128023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C0958BB-E287-46E2-8AAA-A974FECBD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52" y="1983740"/>
            <a:ext cx="6569720" cy="5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5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Postman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acrescente uma nova guia, conforme apresentado abaixo: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E41D84-73EE-4A15-AB1A-6C0E10142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874" y="1401482"/>
            <a:ext cx="5369048" cy="3359919"/>
          </a:xfrm>
          <a:prstGeom prst="rect">
            <a:avLst/>
          </a:prstGeom>
        </p:spPr>
      </p:pic>
      <p:sp>
        <p:nvSpPr>
          <p:cNvPr id="5" name="TextBox 59">
            <a:extLst>
              <a:ext uri="{FF2B5EF4-FFF2-40B4-BE49-F238E27FC236}">
                <a16:creationId xmlns:a16="http://schemas.microsoft.com/office/drawing/2014/main" id="{52AE8BBB-F9EE-4D37-99A8-32AB437AA2A3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656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preparar para digitar os parâmetros </a:t>
            </a: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email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senha: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7D469B-8328-432C-848E-7A6F21547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357840"/>
            <a:ext cx="6977735" cy="2896250"/>
          </a:xfrm>
          <a:prstGeom prst="rect">
            <a:avLst/>
          </a:prstGeom>
        </p:spPr>
      </p:pic>
      <p:sp>
        <p:nvSpPr>
          <p:cNvPr id="7" name="TextBox 59">
            <a:extLst>
              <a:ext uri="{FF2B5EF4-FFF2-40B4-BE49-F238E27FC236}">
                <a16:creationId xmlns:a16="http://schemas.microsoft.com/office/drawing/2014/main" id="{77651D4A-130E-4EA0-8902-CA367E7B287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98699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3450" y="894171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Uma último cuidado para esta aula é: utilizarmos a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tag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“@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CrossOrigin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()” nas classes de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controller´s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para que possamos identificar de onde nossas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controller´s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podem ser chamadas. A principio iremos liberar para qualquer dispositivo, conforme </a:t>
            </a:r>
            <a:r>
              <a:rPr lang="pt-BR" sz="160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apresentado abaixo: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14470AA3-BE20-4140-A729-0D015A6A2D7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80A166-815C-4370-AD1F-0C044C90A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86" y="2793857"/>
            <a:ext cx="6787662" cy="94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7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101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DC14DB0-6FC9-4AED-AF7E-7602971DCF4C}"/>
              </a:ext>
            </a:extLst>
          </p:cNvPr>
          <p:cNvSpPr txBox="1"/>
          <p:nvPr/>
        </p:nvSpPr>
        <p:spPr>
          <a:xfrm>
            <a:off x="4572000" y="1352945"/>
            <a:ext cx="2890684" cy="120359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Aprendendo Java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Niemeyer &amp;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Kundsen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Editora Campos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E9DEA49-85A5-4D30-A80C-08903984A5D0}"/>
              </a:ext>
            </a:extLst>
          </p:cNvPr>
          <p:cNvGrpSpPr/>
          <p:nvPr/>
        </p:nvGrpSpPr>
        <p:grpSpPr>
          <a:xfrm>
            <a:off x="828490" y="1010264"/>
            <a:ext cx="3460902" cy="3487993"/>
            <a:chOff x="344951" y="925105"/>
            <a:chExt cx="4155631" cy="4188161"/>
          </a:xfrm>
        </p:grpSpPr>
        <p:pic>
          <p:nvPicPr>
            <p:cNvPr id="7" name="Picture 3" descr="caomputador.png">
              <a:extLst>
                <a:ext uri="{FF2B5EF4-FFF2-40B4-BE49-F238E27FC236}">
                  <a16:creationId xmlns:a16="http://schemas.microsoft.com/office/drawing/2014/main" id="{13D7A116-1716-480E-8B3C-7AAF5074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</p:spPr>
        </p:pic>
        <p:pic>
          <p:nvPicPr>
            <p:cNvPr id="9" name="Picture 4" descr="chicara.png">
              <a:extLst>
                <a:ext uri="{FF2B5EF4-FFF2-40B4-BE49-F238E27FC236}">
                  <a16:creationId xmlns:a16="http://schemas.microsoft.com/office/drawing/2014/main" id="{30331B6A-E3AE-4134-AB23-347A4074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</p:spPr>
        </p:pic>
        <p:pic>
          <p:nvPicPr>
            <p:cNvPr id="10" name="Picture 6" descr="livros.png">
              <a:extLst>
                <a:ext uri="{FF2B5EF4-FFF2-40B4-BE49-F238E27FC236}">
                  <a16:creationId xmlns:a16="http://schemas.microsoft.com/office/drawing/2014/main" id="{265F6915-3435-4375-91B0-1F1431C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</p:spPr>
        </p:pic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0E988961-634F-4D72-88F7-034BFAC9193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74304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4. DESC</a:t>
            </a:r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ANSO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0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E446567-1CC1-4C30-82F3-3694CA26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29" y="2986088"/>
            <a:ext cx="7096125" cy="2162175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217A6B-67CC-4EFB-A898-99D0ED6AE7F1}"/>
              </a:ext>
            </a:extLst>
          </p:cNvPr>
          <p:cNvSpPr txBox="1">
            <a:spLocks/>
          </p:cNvSpPr>
          <p:nvPr/>
        </p:nvSpPr>
        <p:spPr>
          <a:xfrm>
            <a:off x="936051" y="931004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D145B"/>
              </a:buClr>
              <a:buNone/>
            </a:pP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Model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– DAO –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=&gt; (Artista)</a:t>
            </a:r>
          </a:p>
          <a:p>
            <a:pPr marL="0" indent="0">
              <a:buClr>
                <a:srgbClr val="ED145B"/>
              </a:buClr>
              <a:buNone/>
            </a:pP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Controller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métodos para:</a:t>
            </a:r>
          </a:p>
          <a:p>
            <a:pPr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pesquisa por ID</a:t>
            </a:r>
          </a:p>
          <a:p>
            <a:pPr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pesquisa para retornar todos os artistas</a:t>
            </a:r>
          </a:p>
          <a:p>
            <a:pPr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retornar por nacionalidade (um pelo Post e outro pelo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Get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</a:t>
            </a:r>
          </a:p>
          <a:p>
            <a:pPr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gravar()</a:t>
            </a:r>
          </a:p>
          <a:p>
            <a:pPr>
              <a:buClr>
                <a:srgbClr val="ED145B"/>
              </a:buClr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apagar pelo ID</a:t>
            </a:r>
          </a:p>
          <a:p>
            <a:pPr marL="0" indent="0">
              <a:buClr>
                <a:srgbClr val="ED145B"/>
              </a:buClr>
              <a:buNone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buClr>
                <a:srgbClr val="ED145B"/>
              </a:buClr>
              <a:buNone/>
            </a:pPr>
            <a:endParaRPr lang="pt-BR" sz="11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49449DBB-BDFB-48F1-A2F2-8EACF48CA87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JPA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</a:rPr>
              <a:t>HANDS ON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666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446B06D-5393-47B8-AFCA-1D1CA534B583}"/>
              </a:ext>
            </a:extLst>
          </p:cNvPr>
          <p:cNvSpPr txBox="1">
            <a:spLocks/>
          </p:cNvSpPr>
          <p:nvPr/>
        </p:nvSpPr>
        <p:spPr>
          <a:xfrm>
            <a:off x="936052" y="1194619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Classe: Artista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2FC8EC4-7E5C-4FB7-9F19-A6863F7E3E0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DESCANSO - SOLUÇÃO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214F02-8F40-426D-8776-40322905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423" y="1765495"/>
            <a:ext cx="6811901" cy="294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4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446B06D-5393-47B8-AFCA-1D1CA534B583}"/>
              </a:ext>
            </a:extLst>
          </p:cNvPr>
          <p:cNvSpPr txBox="1">
            <a:spLocks/>
          </p:cNvSpPr>
          <p:nvPr/>
        </p:nvSpPr>
        <p:spPr>
          <a:xfrm>
            <a:off x="936052" y="1194619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Classe: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ArtistaDAO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2FC8EC4-7E5C-4FB7-9F19-A6863F7E3E0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DESCANSO -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SOLUÇÃO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5833F9-9B84-40E7-BC24-161DF416A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12" y="2232152"/>
            <a:ext cx="7434775" cy="6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446B06D-5393-47B8-AFCA-1D1CA534B583}"/>
              </a:ext>
            </a:extLst>
          </p:cNvPr>
          <p:cNvSpPr txBox="1">
            <a:spLocks/>
          </p:cNvSpPr>
          <p:nvPr/>
        </p:nvSpPr>
        <p:spPr>
          <a:xfrm>
            <a:off x="936052" y="1194619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Classe: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ArtistaController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2FC8EC4-7E5C-4FB7-9F19-A6863F7E3E0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DESCANSO -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SOLUÇÃO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7F018F5-FD03-4321-9319-068AC042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48" y="1542296"/>
            <a:ext cx="5512934" cy="328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2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327513"/>
            <a:ext cx="7117703" cy="326497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usar também o 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Spring Boot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 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Já traz o servidor de aplicação (Tom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configurado e uma JVM!!!!!</a:t>
            </a: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1A69E4FC-51D8-4B74-AAB2-1EC28BD3490C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PROJETO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WEB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9B1EDC-5638-408C-AD37-22A28B4F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805" y="2144871"/>
            <a:ext cx="4666667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5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446B06D-5393-47B8-AFCA-1D1CA534B583}"/>
              </a:ext>
            </a:extLst>
          </p:cNvPr>
          <p:cNvSpPr txBox="1">
            <a:spLocks/>
          </p:cNvSpPr>
          <p:nvPr/>
        </p:nvSpPr>
        <p:spPr>
          <a:xfrm>
            <a:off x="936052" y="1194619"/>
            <a:ext cx="7197683" cy="33599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Desafio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2FC8EC4-7E5C-4FB7-9F19-A6863F7E3E0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DESCANSO -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SOLUÇÃO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3DE6B7-7720-4C3D-BDBA-84F44063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2" y="1623968"/>
            <a:ext cx="7476978" cy="15767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1E44FD-9A66-4556-AFE8-D1AB2D15D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265" y="3333274"/>
            <a:ext cx="5372279" cy="16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7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60054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3996024"/>
            <a:ext cx="4686710" cy="55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Copyright </a:t>
            </a:r>
            <a:r>
              <a:rPr lang="de-DE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©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2020 | Professor (a) </a:t>
            </a:r>
            <a:r>
              <a:rPr lang="pt-B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Prof. Humberto Delgado de Sousa</a:t>
            </a:r>
          </a:p>
          <a:p>
            <a:pPr algn="ctr">
              <a:lnSpc>
                <a:spcPct val="150000"/>
              </a:lnSpc>
            </a:pP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Todos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direitos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reservados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Reprodução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ou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divulgação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total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ou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parcial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deste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documento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é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expressamente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proibido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sem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consentimento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formal,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por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escrito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do professor/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autor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  <p:sp>
        <p:nvSpPr>
          <p:cNvPr id="28" name="CaixaDeTexto 7"/>
          <p:cNvSpPr txBox="1">
            <a:spLocks noChangeArrowheads="1"/>
          </p:cNvSpPr>
          <p:nvPr/>
        </p:nvSpPr>
        <p:spPr bwMode="auto">
          <a:xfrm>
            <a:off x="3804366" y="2532886"/>
            <a:ext cx="271745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ok" charset="0"/>
              </a:rPr>
              <a:t>professorhumbertodelgado@gmail.com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61309" y="1638198"/>
            <a:ext cx="48213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ED145B"/>
                </a:solidFill>
                <a:latin typeface="Gotham HTF Medium" pitchFamily="50" charset="0"/>
                <a:cs typeface="Gotham HTF Light"/>
              </a:rPr>
              <a:t>OBRIGADO</a:t>
            </a:r>
          </a:p>
        </p:txBody>
      </p:sp>
      <p:pic>
        <p:nvPicPr>
          <p:cNvPr id="13" name="Picture 22">
            <a:extLst>
              <a:ext uri="{FF2B5EF4-FFF2-40B4-BE49-F238E27FC236}">
                <a16:creationId xmlns:a16="http://schemas.microsoft.com/office/drawing/2014/main" id="{218783DD-5EA4-47B1-9A63-A5DE04623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7645" y="2580336"/>
            <a:ext cx="268759" cy="19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116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rmAutofit fontScale="92500"/>
      </a:bodyPr>
      <a:lstStyle>
        <a:defPPr marL="0" indent="0" algn="l">
          <a:lnSpc>
            <a:spcPct val="150000"/>
          </a:lnSpc>
          <a:spcBef>
            <a:spcPct val="30000"/>
          </a:spcBef>
          <a:buClr>
            <a:schemeClr val="bg2"/>
          </a:buClr>
          <a:buNone/>
          <a:defRPr sz="1100" dirty="0">
            <a:solidFill>
              <a:schemeClr val="tx1">
                <a:lumMod val="65000"/>
                <a:lumOff val="35000"/>
              </a:schemeClr>
            </a:solidFill>
            <a:latin typeface="Gotham HTF Light" pitchFamily="50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7594</TotalTime>
  <Words>1904</Words>
  <Application>Microsoft Office PowerPoint</Application>
  <PresentationFormat>Personalizar</PresentationFormat>
  <Paragraphs>377</Paragraphs>
  <Slides>82</Slides>
  <Notes>77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82</vt:i4>
      </vt:variant>
    </vt:vector>
  </HeadingPairs>
  <TitlesOfParts>
    <vt:vector size="90" baseType="lpstr">
      <vt:lpstr>Arial</vt:lpstr>
      <vt:lpstr>Calibri</vt:lpstr>
      <vt:lpstr>Calibri Light</vt:lpstr>
      <vt:lpstr>Gotham HTF</vt:lpstr>
      <vt:lpstr>Gotham HTF Light</vt:lpstr>
      <vt:lpstr>Gotham HTF Medium</vt:lpstr>
      <vt:lpstr>Office Theme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Bruno Melniski</cp:lastModifiedBy>
  <cp:revision>162</cp:revision>
  <dcterms:created xsi:type="dcterms:W3CDTF">2019-02-15T12:16:11Z</dcterms:created>
  <dcterms:modified xsi:type="dcterms:W3CDTF">2021-02-04T19:27:13Z</dcterms:modified>
</cp:coreProperties>
</file>